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2" d="100"/>
          <a:sy n="72" d="100"/>
        </p:scale>
        <p:origin x="-1140" y="-3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1304877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56509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23946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1117283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4062863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F7169F-3DEB-431E-ADD6-9EC0AA8C3EE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39307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F7169F-3DEB-431E-ADD6-9EC0AA8C3EE2}" type="datetimeFigureOut">
              <a:rPr lang="en-US" smtClean="0"/>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444355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F7169F-3DEB-431E-ADD6-9EC0AA8C3EE2}" type="datetimeFigureOut">
              <a:rPr lang="en-US" smtClean="0"/>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999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7169F-3DEB-431E-ADD6-9EC0AA8C3EE2}" type="datetimeFigureOut">
              <a:rPr lang="en-US" smtClean="0"/>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442309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F7169F-3DEB-431E-ADD6-9EC0AA8C3EE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2553265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F7169F-3DEB-431E-ADD6-9EC0AA8C3EE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1670233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7169F-3DEB-431E-ADD6-9EC0AA8C3EE2}" type="datetimeFigureOut">
              <a:rPr lang="en-US" smtClean="0"/>
              <a:t>12/4/2018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93885-2A7B-4D21-A7F3-5B1C382B82A7}" type="slidenum">
              <a:rPr lang="en-US" smtClean="0"/>
              <a:t>‹#›</a:t>
            </a:fld>
            <a:endParaRPr lang="en-US"/>
          </a:p>
        </p:txBody>
      </p:sp>
    </p:spTree>
    <p:extLst>
      <p:ext uri="{BB962C8B-B14F-4D97-AF65-F5344CB8AC3E}">
        <p14:creationId xmlns:p14="http://schemas.microsoft.com/office/powerpoint/2010/main" val="2363864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31934"/>
            <a:ext cx="12192000" cy="5201424"/>
          </a:xfrm>
          <a:prstGeom prst="rect">
            <a:avLst/>
          </a:prstGeom>
        </p:spPr>
        <p:txBody>
          <a:bodyPr wrap="square">
            <a:spAutoFit/>
          </a:bodyPr>
          <a:lstStyle/>
          <a:p>
            <a:endParaRPr lang="en-US" dirty="0" smtClean="0">
              <a:latin typeface="Gloucester MT Extra Condensed" panose="02030808020601010101" pitchFamily="18" charset="0"/>
            </a:endParaRPr>
          </a:p>
          <a:p>
            <a:endParaRPr lang="en-US" dirty="0" smtClean="0">
              <a:latin typeface="Gloucester MT Extra Condensed" panose="02030808020601010101" pitchFamily="18" charset="0"/>
            </a:endParaRPr>
          </a:p>
          <a:p>
            <a:endParaRPr lang="en-US" dirty="0" smtClean="0"/>
          </a:p>
          <a:p>
            <a:endParaRPr lang="en-US" dirty="0" smtClean="0"/>
          </a:p>
          <a:p>
            <a:pPr algn="ctr"/>
            <a:r>
              <a:rPr lang="en-US" sz="9600" dirty="0">
                <a:latin typeface="Gloucester MT Extra Condensed" panose="02030808020601010101" pitchFamily="18" charset="0"/>
              </a:rPr>
              <a:t>Optics Laboratory</a:t>
            </a:r>
          </a:p>
          <a:p>
            <a:pPr algn="ctr"/>
            <a:r>
              <a:rPr lang="en-US" sz="2800" dirty="0">
                <a:latin typeface="Gloucester MT Extra Condensed" panose="02030808020601010101" pitchFamily="18" charset="0"/>
              </a:rPr>
              <a:t>2nd Grade - 1st Semester</a:t>
            </a:r>
          </a:p>
          <a:p>
            <a:pPr algn="ctr"/>
            <a:r>
              <a:rPr lang="en-US" sz="2800" dirty="0">
                <a:latin typeface="Gloucester MT Extra Condensed" panose="02030808020601010101" pitchFamily="18" charset="0"/>
              </a:rPr>
              <a:t>2018/2019</a:t>
            </a:r>
          </a:p>
          <a:p>
            <a:endParaRPr lang="en-US" dirty="0">
              <a:latin typeface="Gloucester MT Extra Condensed" panose="02030808020601010101" pitchFamily="18" charset="0"/>
            </a:endParaRPr>
          </a:p>
          <a:p>
            <a:pPr algn="ctr"/>
            <a:r>
              <a:rPr lang="en-US" sz="3600" u="sng" dirty="0">
                <a:latin typeface="Gloucester MT Extra Condensed" panose="02030808020601010101" pitchFamily="18" charset="0"/>
              </a:rPr>
              <a:t>Instructors</a:t>
            </a:r>
          </a:p>
          <a:p>
            <a:pPr algn="ctr"/>
            <a:r>
              <a:rPr lang="en-US" dirty="0">
                <a:latin typeface="Gloucester MT Extra Condensed" panose="02030808020601010101" pitchFamily="18" charset="0"/>
              </a:rPr>
              <a:t>Assist. Prof. Dr. Sabah Ibrahim</a:t>
            </a:r>
          </a:p>
          <a:p>
            <a:pPr algn="ctr"/>
            <a:r>
              <a:rPr lang="en-US" dirty="0">
                <a:latin typeface="Gloucester MT Extra Condensed" panose="02030808020601010101" pitchFamily="18" charset="0"/>
              </a:rPr>
              <a:t>Assist. Lect. </a:t>
            </a:r>
            <a:r>
              <a:rPr lang="en-US" dirty="0" err="1">
                <a:latin typeface="Gloucester MT Extra Condensed" panose="02030808020601010101" pitchFamily="18" charset="0"/>
              </a:rPr>
              <a:t>Muhanned</a:t>
            </a:r>
            <a:r>
              <a:rPr lang="en-US" dirty="0">
                <a:latin typeface="Gloucester MT Extra Condensed" panose="02030808020601010101" pitchFamily="18" charset="0"/>
              </a:rPr>
              <a:t> Jamal</a:t>
            </a:r>
          </a:p>
          <a:p>
            <a:pPr algn="ctr"/>
            <a:r>
              <a:rPr lang="en-US" dirty="0">
                <a:latin typeface="Gloucester MT Extra Condensed" panose="02030808020601010101" pitchFamily="18" charset="0"/>
              </a:rPr>
              <a:t>Assist. Lect. Najwa Ibrahim</a:t>
            </a:r>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292" y="602289"/>
            <a:ext cx="19177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68341" y="754689"/>
            <a:ext cx="2015067"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029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latin typeface="Gloucester MT Extra Condensed" panose="02030808020601010101" pitchFamily="18" charset="0"/>
              </a:rPr>
              <a:t>Experiment one: </a:t>
            </a:r>
            <a:br>
              <a:rPr lang="en-US" sz="4000" b="1" dirty="0" smtClean="0">
                <a:latin typeface="Gloucester MT Extra Condensed" panose="02030808020601010101" pitchFamily="18" charset="0"/>
              </a:rPr>
            </a:br>
            <a:r>
              <a:rPr lang="en-US" sz="4000" b="1" dirty="0" smtClean="0">
                <a:latin typeface="Gloucester MT Extra Condensed" panose="02030808020601010101" pitchFamily="18" charset="0"/>
              </a:rPr>
              <a:t>Reflection</a:t>
            </a:r>
            <a:r>
              <a:rPr lang="en-US" sz="4000" b="1" dirty="0">
                <a:latin typeface="Gloucester MT Extra Condensed" panose="02030808020601010101" pitchFamily="18" charset="0"/>
              </a:rPr>
              <a:t>, Refraction, and Spherical Lenses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5"/>
                <a:ext cx="10515600" cy="5032375"/>
              </a:xfrm>
            </p:spPr>
            <p:txBody>
              <a:bodyPr>
                <a:normAutofit lnSpcReduction="10000"/>
              </a:bodyPr>
              <a:lstStyle/>
              <a:p>
                <a:pPr marL="0" indent="0">
                  <a:buNone/>
                </a:pPr>
                <a:r>
                  <a:rPr lang="en-US" sz="2400" b="1" u="heavy" dirty="0" smtClean="0">
                    <a:latin typeface="Gloucester MT Extra Condensed" panose="02030808020601010101" pitchFamily="18" charset="0"/>
                  </a:rPr>
                  <a:t>Objectives</a:t>
                </a:r>
                <a:r>
                  <a:rPr lang="en-US" sz="2400" b="1" u="heavy" dirty="0">
                    <a:latin typeface="Gloucester MT Extra Condensed" panose="02030808020601010101" pitchFamily="18" charset="0"/>
                  </a:rPr>
                  <a:t>:</a:t>
                </a:r>
                <a:endParaRPr lang="en-US" sz="2400" dirty="0">
                  <a:latin typeface="Gloucester MT Extra Condensed" panose="02030808020601010101" pitchFamily="18" charset="0"/>
                </a:endParaRPr>
              </a:p>
              <a:p>
                <a:pPr lvl="0"/>
                <a:r>
                  <a:rPr lang="en-US" sz="1800" dirty="0">
                    <a:latin typeface="Gloucester MT Extra Condensed" panose="02030808020601010101" pitchFamily="18" charset="0"/>
                  </a:rPr>
                  <a:t>Understanding the laws of reflection and refraction.</a:t>
                </a:r>
              </a:p>
              <a:p>
                <a:pPr lvl="0"/>
                <a:r>
                  <a:rPr lang="en-US" sz="1800" dirty="0">
                    <a:latin typeface="Gloucester MT Extra Condensed" panose="02030808020601010101" pitchFamily="18" charset="0"/>
                  </a:rPr>
                  <a:t>Distinguish among converging and diverging spherical mirrors and lenses.</a:t>
                </a:r>
              </a:p>
              <a:p>
                <a:pPr lvl="0"/>
                <a:r>
                  <a:rPr lang="en-US" sz="1800" dirty="0">
                    <a:latin typeface="Gloucester MT Extra Condensed" panose="02030808020601010101" pitchFamily="18" charset="0"/>
                  </a:rPr>
                  <a:t>Determining the image characteristics for spherical mirrors and lenses</a:t>
                </a:r>
                <a:r>
                  <a:rPr lang="en-US" sz="1800" dirty="0" smtClean="0">
                    <a:latin typeface="Gloucester MT Extra Condensed" panose="02030808020601010101" pitchFamily="18" charset="0"/>
                  </a:rPr>
                  <a:t>.</a:t>
                </a:r>
              </a:p>
              <a:p>
                <a:pPr marL="0" lvl="0" indent="0">
                  <a:buNone/>
                </a:pPr>
                <a:r>
                  <a:rPr lang="en-US" sz="2400" b="1" u="sng" dirty="0">
                    <a:latin typeface="Gloucester MT Extra Condensed" panose="02030808020601010101" pitchFamily="18" charset="0"/>
                  </a:rPr>
                  <a:t>Reflection:</a:t>
                </a:r>
              </a:p>
              <a:p>
                <a:pPr marL="0" indent="0">
                  <a:lnSpc>
                    <a:spcPct val="150000"/>
                  </a:lnSpc>
                  <a:buNone/>
                </a:pPr>
                <a:r>
                  <a:rPr lang="en-US" sz="1800" dirty="0">
                    <a:latin typeface="Gloucester MT Extra Condensed" panose="02030808020601010101" pitchFamily="18" charset="0"/>
                  </a:rPr>
                  <a:t>When light strikes the surface of a material, some light is usually reflected. The reflection of light rays from a plane surface such as a glass plate or a plane mirror is described by the </a:t>
                </a:r>
                <a:r>
                  <a:rPr lang="en-US" sz="1800" i="1" dirty="0">
                    <a:latin typeface="Gloucester MT Extra Condensed" panose="02030808020601010101" pitchFamily="18" charset="0"/>
                  </a:rPr>
                  <a:t>law of reflection</a:t>
                </a:r>
                <a:r>
                  <a:rPr lang="en-US" sz="1800" i="1" dirty="0" smtClean="0">
                    <a:latin typeface="Gloucester MT Extra Condensed" panose="02030808020601010101" pitchFamily="18" charset="0"/>
                  </a:rPr>
                  <a:t>:  </a:t>
                </a:r>
                <a14:m>
                  <m:oMath xmlns:m="http://schemas.openxmlformats.org/officeDocument/2006/math">
                    <m:sSub>
                      <m:sSubPr>
                        <m:ctrlPr>
                          <a:rPr lang="en-US" sz="1800" b="1" i="1">
                            <a:latin typeface="Cambria Math"/>
                          </a:rPr>
                        </m:ctrlPr>
                      </m:sSubPr>
                      <m:e>
                        <m:r>
                          <a:rPr lang="en-US" sz="1800" b="1" i="1">
                            <a:latin typeface="Cambria Math"/>
                          </a:rPr>
                          <m:t>𝜽</m:t>
                        </m:r>
                      </m:e>
                      <m:sub>
                        <m:r>
                          <a:rPr lang="en-US" sz="1800" b="1" i="1">
                            <a:latin typeface="Cambria Math"/>
                          </a:rPr>
                          <m:t>𝒊</m:t>
                        </m:r>
                      </m:sub>
                    </m:sSub>
                    <m:r>
                      <a:rPr lang="en-US" sz="1800" b="1" i="1">
                        <a:latin typeface="Cambria Math"/>
                      </a:rPr>
                      <m:t>=</m:t>
                    </m:r>
                    <m:sSub>
                      <m:sSubPr>
                        <m:ctrlPr>
                          <a:rPr lang="en-US" sz="1800" b="1" i="1">
                            <a:latin typeface="Cambria Math"/>
                          </a:rPr>
                        </m:ctrlPr>
                      </m:sSubPr>
                      <m:e>
                        <m:r>
                          <a:rPr lang="en-US" sz="1800" b="1" i="1">
                            <a:latin typeface="Cambria Math"/>
                          </a:rPr>
                          <m:t>𝜽</m:t>
                        </m:r>
                      </m:e>
                      <m:sub>
                        <m:r>
                          <a:rPr lang="en-US" sz="1800" b="1" i="1">
                            <a:latin typeface="Cambria Math"/>
                          </a:rPr>
                          <m:t>𝒓</m:t>
                        </m:r>
                      </m:sub>
                    </m:sSub>
                  </m:oMath>
                </a14:m>
                <a:endParaRPr lang="en-US" sz="1800" i="1" dirty="0" smtClean="0">
                  <a:latin typeface="Gloucester MT Extra Condensed" panose="02030808020601010101" pitchFamily="18" charset="0"/>
                </a:endParaRPr>
              </a:p>
              <a:p>
                <a:pPr marL="0" lvl="0" indent="0">
                  <a:buNone/>
                </a:pPr>
                <a:r>
                  <a:rPr lang="en-US" sz="2400" b="1" u="sng" dirty="0">
                    <a:latin typeface="Gloucester MT Extra Condensed" panose="02030808020601010101" pitchFamily="18" charset="0"/>
                  </a:rPr>
                  <a:t>Refraction:</a:t>
                </a:r>
              </a:p>
              <a:p>
                <a:pPr marL="0" indent="0">
                  <a:buNone/>
                </a:pPr>
                <a:r>
                  <a:rPr lang="en-US" sz="1800" dirty="0">
                    <a:latin typeface="Gloucester MT Extra Condensed" panose="02030808020601010101" pitchFamily="18" charset="0"/>
                  </a:rPr>
                  <a:t>When light passes from one medium into an optically different medium at an angle other than normal to the surface, it is “bent,” or undergoes a change in </a:t>
                </a:r>
                <a:r>
                  <a:rPr lang="en-US" sz="1800" dirty="0" smtClean="0">
                    <a:latin typeface="Gloucester MT Extra Condensed" panose="02030808020601010101" pitchFamily="18" charset="0"/>
                  </a:rPr>
                  <a:t>direction.</a:t>
                </a:r>
              </a:p>
              <a:p>
                <a:pPr marL="0" lvl="0" indent="0">
                  <a:buNone/>
                </a:pPr>
                <a:r>
                  <a:rPr lang="en-US" sz="2400" b="1" u="sng" dirty="0">
                    <a:latin typeface="Gloucester MT Extra Condensed" panose="02030808020601010101" pitchFamily="18" charset="0"/>
                  </a:rPr>
                  <a:t>Spherical Lenses:</a:t>
                </a:r>
              </a:p>
              <a:p>
                <a:pPr marL="0" indent="0">
                  <a:lnSpc>
                    <a:spcPct val="150000"/>
                  </a:lnSpc>
                  <a:buNone/>
                </a:pPr>
                <a:r>
                  <a:rPr lang="en-US" sz="1800" dirty="0">
                    <a:latin typeface="Gloucester MT Extra Condensed" panose="02030808020601010101" pitchFamily="18" charset="0"/>
                  </a:rPr>
                  <a:t>Spherical lenses are used to cause light rays to converge and hence focus them (convex spherical lenses) and to cause light rays to diverge (concave spherical lenses). Many of us wear lenses in the form of eyeglasses.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5"/>
                <a:ext cx="10515600" cy="5032375"/>
              </a:xfrm>
              <a:blipFill rotWithShape="0">
                <a:blip r:embed="rId2"/>
                <a:stretch>
                  <a:fillRect l="-928" t="-2421" r="-348"/>
                </a:stretch>
              </a:blipFill>
            </p:spPr>
            <p:txBody>
              <a:bodyPr/>
              <a:lstStyle/>
              <a:p>
                <a:r>
                  <a:rPr lang="en-US">
                    <a:noFill/>
                  </a:rPr>
                  <a:t> </a:t>
                </a:r>
              </a:p>
            </p:txBody>
          </p:sp>
        </mc:Fallback>
      </mc:AlternateContent>
    </p:spTree>
    <p:extLst>
      <p:ext uri="{BB962C8B-B14F-4D97-AF65-F5344CB8AC3E}">
        <p14:creationId xmlns:p14="http://schemas.microsoft.com/office/powerpoint/2010/main" val="2573541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194</Words>
  <Application>Microsoft Office PowerPoint</Application>
  <PresentationFormat>Custom</PresentationFormat>
  <Paragraphs>23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Experiment one:  Reflection, Refraction, and Spherical Lenses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Najwa Almusawy</dc:creator>
  <cp:lastModifiedBy>Nada</cp:lastModifiedBy>
  <cp:revision>21</cp:revision>
  <dcterms:created xsi:type="dcterms:W3CDTF">2018-12-01T12:17:18Z</dcterms:created>
  <dcterms:modified xsi:type="dcterms:W3CDTF">2018-12-04T17:59:48Z</dcterms:modified>
</cp:coreProperties>
</file>